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81" r:id="rId2"/>
    <p:sldId id="282" r:id="rId3"/>
    <p:sldId id="294" r:id="rId4"/>
    <p:sldId id="295" r:id="rId5"/>
    <p:sldId id="298" r:id="rId6"/>
    <p:sldId id="303" r:id="rId7"/>
    <p:sldId id="296" r:id="rId8"/>
    <p:sldId id="297" r:id="rId9"/>
    <p:sldId id="299" r:id="rId10"/>
    <p:sldId id="300" r:id="rId11"/>
    <p:sldId id="301" r:id="rId12"/>
    <p:sldId id="302" r:id="rId13"/>
    <p:sldId id="304" r:id="rId14"/>
    <p:sldId id="329" r:id="rId15"/>
    <p:sldId id="327" r:id="rId16"/>
    <p:sldId id="305" r:id="rId17"/>
    <p:sldId id="328" r:id="rId18"/>
    <p:sldId id="330" r:id="rId19"/>
    <p:sldId id="307" r:id="rId20"/>
    <p:sldId id="306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20" r:id="rId33"/>
    <p:sldId id="331" r:id="rId34"/>
    <p:sldId id="321" r:id="rId35"/>
    <p:sldId id="322" r:id="rId36"/>
    <p:sldId id="323" r:id="rId37"/>
    <p:sldId id="324" r:id="rId38"/>
    <p:sldId id="33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1" autoAdjust="0"/>
  </p:normalViewPr>
  <p:slideViewPr>
    <p:cSldViewPr>
      <p:cViewPr>
        <p:scale>
          <a:sx n="70" d="100"/>
          <a:sy n="70" d="100"/>
        </p:scale>
        <p:origin x="-110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4B337C-7523-4C6D-9A3A-47AC7725D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87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678E92-FF95-4D42-A357-6E1098EE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844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F8823-C4AE-46E3-BB70-B0AAF3202FBA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36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F5FDD3-1B94-4EC3-86BE-B1A95C0DDCD8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534400" cy="762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534400" cy="5334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248400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81200" y="6248400"/>
            <a:ext cx="3352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0" y="6248400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BCFDA41F-B326-41F3-A342-EE63D6F02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49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85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66800"/>
            <a:ext cx="20955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61341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69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54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123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76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79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18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79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515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3503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838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381000"/>
            <a:ext cx="8534400" cy="762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accent6"/>
                </a:solidFill>
              </a:rPr>
              <a:t>ECOHYDROLOGY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If lots of moisture is in soil, plants will leave stomata fully open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But, during dry periods, plants have evolved to adjust the amount that stomata are open in order to conserver water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If soil gets too dry, plant is unable to pull water from soil and will WILT and die.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Stomata/Soil Moisture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v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76400"/>
            <a:ext cx="6148201" cy="43189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066800"/>
            <a:ext cx="8991600" cy="762000"/>
          </a:xfrm>
        </p:spPr>
        <p:txBody>
          <a:bodyPr/>
          <a:lstStyle/>
          <a:p>
            <a:r>
              <a:rPr lang="en-US" sz="3500" dirty="0" smtClean="0">
                <a:solidFill>
                  <a:schemeClr val="accent6"/>
                </a:solidFill>
              </a:rPr>
              <a:t>Daily Avg. ET vs. Soil Moisture</a:t>
            </a:r>
            <a:endParaRPr lang="en-US" sz="3500" dirty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4400" y="594360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chemeClr val="accent6"/>
                </a:solidFill>
                <a:latin typeface="+mn-lt"/>
              </a:rPr>
              <a:t>Actually graphs shows both ET and drainage losses.. Curved portion to right is drainage.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Last page described daily </a:t>
            </a:r>
            <a:r>
              <a:rPr lang="en-US" dirty="0" err="1" smtClean="0">
                <a:solidFill>
                  <a:schemeClr val="accent6"/>
                </a:solidFill>
              </a:rPr>
              <a:t>avg</a:t>
            </a:r>
            <a:r>
              <a:rPr lang="en-US" dirty="0" smtClean="0">
                <a:solidFill>
                  <a:schemeClr val="accent6"/>
                </a:solidFill>
              </a:rPr>
              <a:t>, but how does stomata function throughout the day?</a:t>
            </a:r>
          </a:p>
          <a:p>
            <a:pPr eaLnBrk="1" hangingPunct="1"/>
            <a:r>
              <a:rPr lang="en-US" dirty="0" err="1" smtClean="0">
                <a:solidFill>
                  <a:schemeClr val="accent6"/>
                </a:solidFill>
              </a:rPr>
              <a:t>Stomatal</a:t>
            </a:r>
            <a:r>
              <a:rPr lang="en-US" dirty="0" smtClean="0">
                <a:solidFill>
                  <a:schemeClr val="accent6"/>
                </a:solidFill>
              </a:rPr>
              <a:t> closure is a function of sunlight, temperature, humidity and </a:t>
            </a:r>
            <a:r>
              <a:rPr lang="en-US" b="1" dirty="0" smtClean="0">
                <a:solidFill>
                  <a:schemeClr val="accent6"/>
                </a:solidFill>
              </a:rPr>
              <a:t>Water In Leaf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Since leaf water depends on soil moisture, daily average ET depends on soil moisture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The next step is to understand how water flows from soil up to the leaf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3820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Stomatal</a:t>
            </a:r>
            <a:r>
              <a:rPr lang="en-US" dirty="0" smtClean="0">
                <a:solidFill>
                  <a:schemeClr val="accent6"/>
                </a:solidFill>
              </a:rPr>
              <a:t> Function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4572000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Think of water potential as pressure.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Usually water can only be compressed but in plants and soil it can be “pulled”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Pulling is negative Compression is positive</a:t>
            </a:r>
          </a:p>
          <a:p>
            <a:pPr eaLnBrk="1" hangingPunct="1">
              <a:spcBef>
                <a:spcPts val="300"/>
              </a:spcBef>
            </a:pPr>
            <a:r>
              <a:rPr lang="en-US" b="1" dirty="0" smtClean="0">
                <a:solidFill>
                  <a:schemeClr val="accent6"/>
                </a:solidFill>
              </a:rPr>
              <a:t>Surface tension/Capillarity </a:t>
            </a:r>
            <a:r>
              <a:rPr lang="en-US" dirty="0" smtClean="0">
                <a:solidFill>
                  <a:schemeClr val="accent6"/>
                </a:solidFill>
              </a:rPr>
              <a:t>leads to negative potential pulling water up tube</a:t>
            </a:r>
          </a:p>
          <a:p>
            <a:pPr eaLnBrk="1" hangingPunct="1">
              <a:spcBef>
                <a:spcPts val="300"/>
              </a:spcBef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/>
                </a:solidFill>
              </a:rPr>
              <a:t>Water Potential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220px-Capillarit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191000"/>
            <a:ext cx="3276600" cy="241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143000"/>
            <a:ext cx="3962400" cy="4572000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Water moves from soil to leaves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Leaves have more negative potential than soil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But how do leaves achieve such a large negative potential?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3820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/>
                </a:solidFill>
              </a:rPr>
              <a:t>Water Movement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0925"/>
            <a:ext cx="4535487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Cohesion Theory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50388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62400" y="1600200"/>
            <a:ext cx="502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Meniscus leads to negative pressure</a:t>
            </a: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        </a:t>
            </a:r>
            <a:r>
              <a:rPr lang="en-US" sz="3200" kern="0" dirty="0" err="1" smtClean="0">
                <a:solidFill>
                  <a:schemeClr val="accent6"/>
                </a:solidFill>
                <a:latin typeface="+mn-lt"/>
              </a:rPr>
              <a:t>ie</a:t>
            </a: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. tension/pulling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As water evaporates the meniscus radius decreases which increases tension/pulling </a:t>
            </a:r>
            <a:r>
              <a:rPr lang="en-US" sz="3200" kern="0" dirty="0" err="1" smtClean="0">
                <a:solidFill>
                  <a:schemeClr val="accent6"/>
                </a:solidFill>
                <a:latin typeface="+mn-lt"/>
              </a:rPr>
              <a:t>ie</a:t>
            </a: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. More negative pressure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A leaf is crisp due to elastic walls holding it together like balloon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It is a positive pressure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The more water in leaf means more positive </a:t>
            </a:r>
            <a:r>
              <a:rPr lang="en-US" dirty="0" err="1" smtClean="0">
                <a:solidFill>
                  <a:schemeClr val="accent6"/>
                </a:solidFill>
              </a:rPr>
              <a:t>turgor</a:t>
            </a:r>
            <a:r>
              <a:rPr lang="en-US" dirty="0" smtClean="0">
                <a:solidFill>
                  <a:schemeClr val="accent6"/>
                </a:solidFill>
              </a:rPr>
              <a:t> pressure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Turgor</a:t>
            </a:r>
            <a:r>
              <a:rPr lang="en-US" dirty="0" smtClean="0">
                <a:solidFill>
                  <a:schemeClr val="accent6"/>
                </a:solidFill>
              </a:rPr>
              <a:t> Pressure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8686800" cy="2667000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Osmosis is the movement of water between solution of different concentrations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Water will move from the more pure solution in an attempt to equilibrate solutions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chemeClr val="accent6"/>
                </a:solidFill>
              </a:rPr>
              <a:t>Water in plant cells is less pure than outside, leading to negative potential </a:t>
            </a:r>
            <a:r>
              <a:rPr lang="en-US" dirty="0" err="1" smtClean="0">
                <a:solidFill>
                  <a:schemeClr val="accent6"/>
                </a:solidFill>
              </a:rPr>
              <a:t>ie</a:t>
            </a:r>
            <a:r>
              <a:rPr lang="en-US" dirty="0" smtClean="0">
                <a:solidFill>
                  <a:schemeClr val="accent6"/>
                </a:solidFill>
              </a:rPr>
              <a:t>. pulling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/>
                </a:solidFill>
              </a:rPr>
              <a:t>Osmosis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Osmo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990600"/>
            <a:ext cx="4876800" cy="253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Osmosis: </a:t>
            </a:r>
            <a:r>
              <a:rPr lang="en-US" dirty="0" smtClean="0">
                <a:solidFill>
                  <a:schemeClr val="accent6"/>
                </a:solidFill>
              </a:rPr>
              <a:t>As water moves into leaf, the solution in leaf gets more diluted reducing “pulling”</a:t>
            </a:r>
          </a:p>
          <a:p>
            <a:pPr eaLnBrk="1" hangingPunct="1"/>
            <a:r>
              <a:rPr lang="en-US" b="1" dirty="0" err="1" smtClean="0">
                <a:solidFill>
                  <a:schemeClr val="accent6"/>
                </a:solidFill>
              </a:rPr>
              <a:t>Turgor</a:t>
            </a:r>
            <a:r>
              <a:rPr lang="en-US" b="1" dirty="0" smtClean="0">
                <a:solidFill>
                  <a:schemeClr val="accent6"/>
                </a:solidFill>
              </a:rPr>
              <a:t> Pressure: </a:t>
            </a:r>
            <a:r>
              <a:rPr lang="en-US" dirty="0" smtClean="0">
                <a:solidFill>
                  <a:schemeClr val="accent6"/>
                </a:solidFill>
              </a:rPr>
              <a:t>As water moves into leaf it increase </a:t>
            </a:r>
            <a:r>
              <a:rPr lang="en-US" dirty="0" err="1" smtClean="0">
                <a:solidFill>
                  <a:schemeClr val="accent6"/>
                </a:solidFill>
              </a:rPr>
              <a:t>turgor</a:t>
            </a:r>
            <a:r>
              <a:rPr lang="en-US" dirty="0" smtClean="0">
                <a:solidFill>
                  <a:schemeClr val="accent6"/>
                </a:solidFill>
              </a:rPr>
              <a:t> or positive pressure/pushing which offsets the negative pressure/pulling due to osmosis</a:t>
            </a:r>
          </a:p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Moral of story:</a:t>
            </a:r>
            <a:r>
              <a:rPr lang="en-US" dirty="0" smtClean="0">
                <a:solidFill>
                  <a:schemeClr val="accent6"/>
                </a:solidFill>
              </a:rPr>
              <a:t> Due to osmosis leaf cells has net negative potential allowing flow from roots yet still has positive </a:t>
            </a:r>
            <a:r>
              <a:rPr lang="en-US" dirty="0" err="1" smtClean="0">
                <a:solidFill>
                  <a:schemeClr val="accent6"/>
                </a:solidFill>
              </a:rPr>
              <a:t>turgor</a:t>
            </a:r>
            <a:r>
              <a:rPr lang="en-US" dirty="0" smtClean="0">
                <a:solidFill>
                  <a:schemeClr val="accent6"/>
                </a:solidFill>
              </a:rPr>
              <a:t> for plant structure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Osmosis and </a:t>
            </a:r>
            <a:r>
              <a:rPr lang="en-US" dirty="0" err="1" smtClean="0">
                <a:solidFill>
                  <a:schemeClr val="accent6"/>
                </a:solidFill>
              </a:rPr>
              <a:t>Turgor</a:t>
            </a:r>
            <a:r>
              <a:rPr lang="en-US" dirty="0" smtClean="0">
                <a:solidFill>
                  <a:schemeClr val="accent6"/>
                </a:solidFill>
              </a:rPr>
              <a:t> Pressure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fl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82000" cy="762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/>
                </a:solidFill>
              </a:rPr>
              <a:t>Ecohydrology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Study of the effect ecology has on hydrology and vice versa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Ecologist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Might be more interested on the effects hydrology has on ecosystems/vegetation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Hydrologist/Climatologist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Initially more interested in how vegetation affects hydrology/climate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That leads to wanting to know the quantity and type of vegetation and how it got there (like an ecologist)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>
                <a:solidFill>
                  <a:schemeClr val="accent6"/>
                </a:solidFill>
              </a:rPr>
              <a:t>Hydroecology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vs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Ecohydrology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Some might suggest </a:t>
            </a:r>
            <a:r>
              <a:rPr lang="en-US" sz="2400" dirty="0" err="1" smtClean="0">
                <a:solidFill>
                  <a:schemeClr val="accent6"/>
                </a:solidFill>
              </a:rPr>
              <a:t>Hydroecology</a:t>
            </a:r>
            <a:r>
              <a:rPr lang="en-US" sz="2400" dirty="0" smtClean="0">
                <a:solidFill>
                  <a:schemeClr val="accent6"/>
                </a:solidFill>
              </a:rPr>
              <a:t> studies how ecology is affected by hydrology and </a:t>
            </a:r>
            <a:r>
              <a:rPr lang="en-US" sz="2400" dirty="0" err="1" smtClean="0">
                <a:solidFill>
                  <a:schemeClr val="accent6"/>
                </a:solidFill>
              </a:rPr>
              <a:t>Ecohydrology</a:t>
            </a:r>
            <a:r>
              <a:rPr lang="en-US" sz="2400" dirty="0" smtClean="0">
                <a:solidFill>
                  <a:schemeClr val="accent6"/>
                </a:solidFill>
              </a:rPr>
              <a:t> studies how hydrology is affected by ecology</a:t>
            </a:r>
            <a:endParaRPr lang="en-US" sz="28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144000" cy="4038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Amount of water flowing through plant equals amount flowing through atmosphere (ET)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When sun comes out it heats up plant and ET increases which decreases water in leaf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A decrease in leaf water 1) decreases </a:t>
            </a:r>
            <a:r>
              <a:rPr lang="en-US" dirty="0" err="1" smtClean="0">
                <a:solidFill>
                  <a:schemeClr val="accent6"/>
                </a:solidFill>
              </a:rPr>
              <a:t>turgor</a:t>
            </a:r>
            <a:r>
              <a:rPr lang="en-US" dirty="0" smtClean="0">
                <a:solidFill>
                  <a:schemeClr val="accent6"/>
                </a:solidFill>
              </a:rPr>
              <a:t> and 2) increases pulling (cohesion theory) until plant flow equals ET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If </a:t>
            </a:r>
            <a:r>
              <a:rPr lang="en-US" dirty="0" err="1" smtClean="0">
                <a:solidFill>
                  <a:schemeClr val="accent6"/>
                </a:solidFill>
              </a:rPr>
              <a:t>turgor</a:t>
            </a:r>
            <a:r>
              <a:rPr lang="en-US" dirty="0" smtClean="0">
                <a:solidFill>
                  <a:schemeClr val="accent6"/>
                </a:solidFill>
              </a:rPr>
              <a:t> pressure gets too low the plant </a:t>
            </a:r>
            <a:r>
              <a:rPr lang="en-US" b="1" dirty="0" smtClean="0">
                <a:solidFill>
                  <a:schemeClr val="accent6"/>
                </a:solidFill>
              </a:rPr>
              <a:t>WILTS</a:t>
            </a:r>
            <a:endParaRPr lang="en-US" dirty="0" smtClean="0">
              <a:solidFill>
                <a:schemeClr val="accent6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In order to survive, plants respond to tension by closing stomata decreasing </a:t>
            </a:r>
            <a:r>
              <a:rPr lang="en-US" b="1" dirty="0" smtClean="0">
                <a:solidFill>
                  <a:schemeClr val="accent6"/>
                </a:solidFill>
              </a:rPr>
              <a:t>ET</a:t>
            </a:r>
            <a:r>
              <a:rPr lang="en-US" dirty="0" smtClean="0">
                <a:solidFill>
                  <a:schemeClr val="accent6"/>
                </a:solidFill>
              </a:rPr>
              <a:t> and increasing </a:t>
            </a:r>
            <a:r>
              <a:rPr lang="en-US" b="1" dirty="0" smtClean="0">
                <a:solidFill>
                  <a:schemeClr val="accent6"/>
                </a:solidFill>
              </a:rPr>
              <a:t>Leaf Water </a:t>
            </a:r>
            <a:r>
              <a:rPr lang="en-US" dirty="0" smtClean="0">
                <a:solidFill>
                  <a:schemeClr val="accent6"/>
                </a:solidFill>
              </a:rPr>
              <a:t>which increases </a:t>
            </a:r>
            <a:r>
              <a:rPr lang="en-US" b="1" dirty="0" err="1" smtClean="0">
                <a:solidFill>
                  <a:schemeClr val="accent6"/>
                </a:solidFill>
              </a:rPr>
              <a:t>Turgor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152400"/>
            <a:ext cx="83820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/>
                </a:solidFill>
              </a:rPr>
              <a:t>ET &amp; Leaf Water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76200" y="152400"/>
            <a:ext cx="83820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/>
                </a:solidFill>
              </a:rPr>
              <a:t>Daily Variation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8" name="Picture 7" descr="DailyVariation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8124794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57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Soil Texture:</a:t>
            </a:r>
            <a:r>
              <a:rPr lang="en-US" dirty="0" smtClean="0">
                <a:solidFill>
                  <a:schemeClr val="accent6"/>
                </a:solidFill>
              </a:rPr>
              <a:t> size of particles affect soil moisture. </a:t>
            </a:r>
            <a:r>
              <a:rPr lang="en-US" dirty="0" err="1" smtClean="0">
                <a:solidFill>
                  <a:schemeClr val="accent6"/>
                </a:solidFill>
              </a:rPr>
              <a:t>ie</a:t>
            </a:r>
            <a:r>
              <a:rPr lang="en-US" dirty="0" smtClean="0">
                <a:solidFill>
                  <a:schemeClr val="accent6"/>
                </a:solidFill>
              </a:rPr>
              <a:t>. Sand vs. Clay </a:t>
            </a:r>
          </a:p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Rooting Depth: </a:t>
            </a:r>
            <a:r>
              <a:rPr lang="en-US" dirty="0" smtClean="0">
                <a:solidFill>
                  <a:schemeClr val="accent6"/>
                </a:solidFill>
              </a:rPr>
              <a:t>depth of roots affects how plants respond to unpredictable nature of rain </a:t>
            </a:r>
            <a:r>
              <a:rPr lang="en-US" dirty="0" err="1" smtClean="0">
                <a:solidFill>
                  <a:schemeClr val="accent6"/>
                </a:solidFill>
              </a:rPr>
              <a:t>ie</a:t>
            </a:r>
            <a:r>
              <a:rPr lang="en-US" dirty="0" smtClean="0">
                <a:solidFill>
                  <a:schemeClr val="accent6"/>
                </a:solidFill>
              </a:rPr>
              <a:t>. Grass vs. Trees</a:t>
            </a:r>
          </a:p>
          <a:p>
            <a:pPr eaLnBrk="1" hangingPunct="1"/>
            <a:endParaRPr lang="en-US" b="1" dirty="0" smtClean="0">
              <a:solidFill>
                <a:schemeClr val="accent6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POROSITY: </a:t>
            </a:r>
            <a:r>
              <a:rPr lang="en-US" dirty="0" smtClean="0">
                <a:solidFill>
                  <a:schemeClr val="accent6"/>
                </a:solidFill>
              </a:rPr>
              <a:t>Soil IS like a sponge. “Saturated” soil has water filling all the air space.</a:t>
            </a:r>
          </a:p>
          <a:p>
            <a:pPr eaLnBrk="1" hangingPunct="1">
              <a:buNone/>
            </a:pP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More Water Use Components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Surface tension of water means that some water remains in soil after draining. Surface tension “holds” some water (unsaturated)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Clay has smaller particles than sand thus it is more “sticky”, like a thin straw vs. wide tube.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Clay may hold 90% of saturation while Sand may hold 35% of saturation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This point is known as “Field Capacity”. The only other way to get water out of the soil is by </a:t>
            </a:r>
            <a:r>
              <a:rPr lang="en-US" dirty="0" err="1" smtClean="0">
                <a:solidFill>
                  <a:schemeClr val="accent6"/>
                </a:solidFill>
              </a:rPr>
              <a:t>evapotranspiration</a:t>
            </a:r>
            <a:endParaRPr lang="en-US" dirty="0" smtClean="0">
              <a:solidFill>
                <a:schemeClr val="accent6"/>
              </a:solidFill>
            </a:endParaRPr>
          </a:p>
          <a:p>
            <a:pPr eaLnBrk="1" hangingPunct="1">
              <a:buNone/>
            </a:pP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Drainage/Field Capacity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Doesn’t necessarily mean more water available for plants in clay because the same tension resisting gravity resists the plant from pulling out water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Thus the plant </a:t>
            </a:r>
            <a:r>
              <a:rPr lang="en-US" dirty="0" smtClean="0">
                <a:solidFill>
                  <a:schemeClr val="accent6"/>
                </a:solidFill>
              </a:rPr>
              <a:t>leaves behind more water in clay </a:t>
            </a:r>
            <a:r>
              <a:rPr lang="en-US" dirty="0" smtClean="0">
                <a:solidFill>
                  <a:schemeClr val="accent6"/>
                </a:solidFill>
              </a:rPr>
              <a:t>once it has wilted compared to sand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Clay </a:t>
            </a:r>
            <a:r>
              <a:rPr lang="en-US" dirty="0" smtClean="0">
                <a:solidFill>
                  <a:schemeClr val="accent6"/>
                </a:solidFill>
              </a:rPr>
              <a:t>may hold 60% of saturation while Sand may hold 10% of saturation at the wilting point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Wilting Point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Effects sand </a:t>
            </a:r>
            <a:r>
              <a:rPr lang="en-US" dirty="0" err="1" smtClean="0">
                <a:solidFill>
                  <a:schemeClr val="accent6"/>
                </a:solidFill>
              </a:rPr>
              <a:t>vs</a:t>
            </a:r>
            <a:r>
              <a:rPr lang="en-US" dirty="0" smtClean="0">
                <a:solidFill>
                  <a:schemeClr val="accent6"/>
                </a:solidFill>
              </a:rPr>
              <a:t> clay has on plants is complicated interaction depending on climate, especially rainfall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In Colorado grassland, a dominant grass favored coarse soil (sand) in dry years and  finer soil (clay) in wet years. 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Could explain the dominance of this grass since in dry years AND wet years it always has somewhere to go because many soil types present. </a:t>
            </a:r>
            <a:r>
              <a:rPr lang="en-US" i="1" dirty="0" smtClean="0">
                <a:solidFill>
                  <a:schemeClr val="accent6"/>
                </a:solidFill>
              </a:rPr>
              <a:t>It doesn’t have to “start over”.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Soil Texture Effects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Water Stress vs. Rainfall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StressVsRainfallGrassl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14202"/>
            <a:ext cx="7010400" cy="4867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50489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Colorado Grassland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Depth of roots is big factor governing plant response to random nature of climate/rainfall</a:t>
            </a:r>
          </a:p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Resistance: </a:t>
            </a:r>
            <a:r>
              <a:rPr lang="en-US" dirty="0" smtClean="0">
                <a:solidFill>
                  <a:schemeClr val="accent6"/>
                </a:solidFill>
              </a:rPr>
              <a:t>How long can the plant survive periods of low rainfall?</a:t>
            </a:r>
          </a:p>
          <a:p>
            <a:pPr eaLnBrk="1" hangingPunct="1"/>
            <a:r>
              <a:rPr lang="en-US" b="1" dirty="0" smtClean="0">
                <a:solidFill>
                  <a:schemeClr val="accent6"/>
                </a:solidFill>
              </a:rPr>
              <a:t>Resilience: </a:t>
            </a:r>
            <a:r>
              <a:rPr lang="en-US" dirty="0" smtClean="0">
                <a:solidFill>
                  <a:schemeClr val="accent6"/>
                </a:solidFill>
              </a:rPr>
              <a:t>How long does it take a stressed plant to bounce back once rainfall returns?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Trees have deep roots so they have more water available. Drought resistant.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Grasses have shallow roots so it takes less rain to fill root zone. Drought resilience.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Rooting Depth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Forests appear when annual rainfall is high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Grasslands appear when annual rainfall is low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In savannas, trees and grass </a:t>
            </a:r>
            <a:r>
              <a:rPr lang="en-US" b="1" dirty="0" smtClean="0">
                <a:solidFill>
                  <a:schemeClr val="accent6"/>
                </a:solidFill>
              </a:rPr>
              <a:t>coexist</a:t>
            </a:r>
            <a:r>
              <a:rPr lang="en-US" dirty="0" smtClean="0">
                <a:solidFill>
                  <a:schemeClr val="accent6"/>
                </a:solidFill>
              </a:rPr>
              <a:t>, WHY?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Savannas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savann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319272"/>
            <a:ext cx="5715000" cy="327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0678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The traditional explanation says they can coexist because the trees use the deep water while the grasses use the shallow water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S. Africa study suggests additional mechanism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The soil is shallow so both roots are shallow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The rain is such that grass is favored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It appears that tree roots move horizontally into grass areas and take water from grass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The tree/grass combo used water more efficiently than grass alone</a:t>
            </a:r>
          </a:p>
          <a:p>
            <a:pPr eaLnBrk="1" hangingPunct="1">
              <a:buNone/>
            </a:pP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Savannas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82000" cy="762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/>
                </a:solidFill>
              </a:rPr>
              <a:t>Ecohydrology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Why study </a:t>
            </a:r>
            <a:r>
              <a:rPr lang="en-US" dirty="0" err="1" smtClean="0">
                <a:solidFill>
                  <a:schemeClr val="accent6"/>
                </a:solidFill>
              </a:rPr>
              <a:t>Ecohydrology</a:t>
            </a:r>
            <a:r>
              <a:rPr lang="en-US" dirty="0" smtClean="0">
                <a:solidFill>
                  <a:schemeClr val="accent6"/>
                </a:solidFill>
              </a:rPr>
              <a:t>??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Civil Engineering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Civilizations require water supply/flood control. How does vegetation affect this?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Ecology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Water is the lifeblood of ecosystems.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Climatology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Plant </a:t>
            </a:r>
            <a:r>
              <a:rPr lang="en-US" sz="2400" dirty="0" err="1" smtClean="0">
                <a:solidFill>
                  <a:schemeClr val="accent6"/>
                </a:solidFill>
              </a:rPr>
              <a:t>evapotranspiration</a:t>
            </a:r>
            <a:r>
              <a:rPr lang="en-US" sz="2400" dirty="0" smtClean="0">
                <a:solidFill>
                  <a:schemeClr val="accent6"/>
                </a:solidFill>
              </a:rPr>
              <a:t> cools earth’s surface and supplies water vapor to the atmosphere for producing rain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914400"/>
            <a:ext cx="88392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Water Stress vs. Tree Density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581090"/>
            <a:ext cx="282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South Africa Savanna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 descr="StressVsCanopySavan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057400"/>
            <a:ext cx="7010400" cy="448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6482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Soil is alive! Soil contains an ecosystem of bugs, worms, fungi, bacteria, etc forming a mutual relationship with plants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Soil life use leaf litter &amp; dead roots breaking them down into the nutrients plants need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70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Soil Ecology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ecosystem_mov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882140"/>
            <a:ext cx="4191000" cy="436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As we have learned </a:t>
            </a:r>
            <a:r>
              <a:rPr lang="en-US" dirty="0" err="1" smtClean="0">
                <a:solidFill>
                  <a:schemeClr val="accent6"/>
                </a:solidFill>
              </a:rPr>
              <a:t>evapotranspiration</a:t>
            </a:r>
            <a:r>
              <a:rPr lang="en-US" dirty="0" smtClean="0">
                <a:solidFill>
                  <a:schemeClr val="accent6"/>
                </a:solidFill>
              </a:rPr>
              <a:t> is important to </a:t>
            </a:r>
            <a:r>
              <a:rPr lang="en-US" dirty="0" err="1" smtClean="0">
                <a:solidFill>
                  <a:schemeClr val="accent6"/>
                </a:solidFill>
              </a:rPr>
              <a:t>Ecohydrology</a:t>
            </a:r>
            <a:endParaRPr lang="en-US" dirty="0" smtClean="0">
              <a:solidFill>
                <a:schemeClr val="accent6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Measuring </a:t>
            </a:r>
            <a:r>
              <a:rPr lang="en-US" dirty="0" err="1" smtClean="0">
                <a:solidFill>
                  <a:schemeClr val="accent6"/>
                </a:solidFill>
              </a:rPr>
              <a:t>Evapotranspiration</a:t>
            </a:r>
            <a:r>
              <a:rPr lang="en-US" dirty="0" smtClean="0">
                <a:solidFill>
                  <a:schemeClr val="accent6"/>
                </a:solidFill>
              </a:rPr>
              <a:t> directly with weather stations at surface limits coverage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My goal is to measure </a:t>
            </a:r>
            <a:r>
              <a:rPr lang="en-US" dirty="0" err="1" smtClean="0">
                <a:solidFill>
                  <a:schemeClr val="accent6"/>
                </a:solidFill>
              </a:rPr>
              <a:t>evapotranspiration</a:t>
            </a:r>
            <a:r>
              <a:rPr lang="en-US" dirty="0" smtClean="0">
                <a:solidFill>
                  <a:schemeClr val="accent6"/>
                </a:solidFill>
              </a:rPr>
              <a:t> using “Remote Sensing” </a:t>
            </a:r>
            <a:r>
              <a:rPr lang="en-US" dirty="0" err="1" smtClean="0">
                <a:solidFill>
                  <a:schemeClr val="accent6"/>
                </a:solidFill>
              </a:rPr>
              <a:t>ie</a:t>
            </a:r>
            <a:r>
              <a:rPr lang="en-US" dirty="0" smtClean="0">
                <a:solidFill>
                  <a:schemeClr val="accent6"/>
                </a:solidFill>
              </a:rPr>
              <a:t>. Satellite/Airplane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Basic idea is to measure surface temperature by measuring long wave radiation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Wet areas will be cooler and Dry areas will be hotter due to evaporative cooling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My Research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62400" y="1143000"/>
            <a:ext cx="495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Only limited number of weather stations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not “interpolate” because lots of variation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points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500" t="22656" r="28750" b="6250"/>
          <a:stretch>
            <a:fillRect/>
          </a:stretch>
        </p:blipFill>
        <p:spPr bwMode="auto">
          <a:xfrm>
            <a:off x="152400" y="1066800"/>
            <a:ext cx="3581400" cy="525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2500" t="11719" r="28750" b="12500"/>
          <a:stretch>
            <a:fillRect/>
          </a:stretch>
        </p:blipFill>
        <p:spPr bwMode="auto">
          <a:xfrm>
            <a:off x="304800" y="1066800"/>
            <a:ext cx="263793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00400" y="1143000"/>
            <a:ext cx="5791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W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etlands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/Lake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 Areas/Fallow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F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ields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Ocean is exception. Evaporative Cooling is Offset by Energy Supplied by Warm Gulf Stream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/>
                </a:solidFill>
              </a:rPr>
              <a:t>Surface Temp.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24" y="1828800"/>
            <a:ext cx="353227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286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Energy Balance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86200" y="1371600"/>
            <a:ext cx="5257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Satellite measures:      </a:t>
            </a:r>
            <a:r>
              <a:rPr lang="en-US" sz="3200" kern="0" dirty="0" err="1" smtClean="0">
                <a:solidFill>
                  <a:schemeClr val="accent6"/>
                </a:solidFill>
                <a:latin typeface="+mn-lt"/>
              </a:rPr>
              <a:t>R</a:t>
            </a:r>
            <a:r>
              <a:rPr lang="en-US" sz="3200" kern="0" baseline="-25000" dirty="0" err="1" smtClean="0">
                <a:solidFill>
                  <a:schemeClr val="accent6"/>
                </a:solidFill>
                <a:latin typeface="+mn-lt"/>
              </a:rPr>
              <a:t>net</a:t>
            </a: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 =SW + LW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H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2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divided between H and ET ?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baseline="0" dirty="0" smtClean="0">
                <a:solidFill>
                  <a:schemeClr val="accent6"/>
                </a:solidFill>
                <a:latin typeface="+mn-lt"/>
              </a:rPr>
              <a:t>Evaporative </a:t>
            </a:r>
            <a:r>
              <a:rPr lang="en-US" sz="3200" kern="0" baseline="0" dirty="0" smtClean="0">
                <a:solidFill>
                  <a:schemeClr val="accent6"/>
                </a:solidFill>
                <a:latin typeface="+mn-lt"/>
              </a:rPr>
              <a:t>Fraction </a:t>
            </a:r>
            <a:r>
              <a:rPr lang="en-US" sz="3200" kern="0" baseline="0" dirty="0" smtClean="0">
                <a:solidFill>
                  <a:schemeClr val="accent6"/>
                </a:solidFill>
                <a:latin typeface="+mn-lt"/>
              </a:rPr>
              <a:t>(</a:t>
            </a: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EF) = ET/</a:t>
            </a:r>
            <a:r>
              <a:rPr lang="en-US" sz="3200" kern="0" dirty="0" err="1" smtClean="0">
                <a:solidFill>
                  <a:schemeClr val="accent6"/>
                </a:solidFill>
                <a:latin typeface="+mn-lt"/>
              </a:rPr>
              <a:t>R</a:t>
            </a:r>
            <a:r>
              <a:rPr lang="en-US" sz="3200" kern="0" baseline="-25000" dirty="0" err="1" smtClean="0">
                <a:solidFill>
                  <a:schemeClr val="accent6"/>
                </a:solidFill>
                <a:latin typeface="+mn-lt"/>
              </a:rPr>
              <a:t>net</a:t>
            </a:r>
            <a:endParaRPr lang="en-US" sz="3200" kern="0" baseline="-25000" dirty="0" smtClean="0">
              <a:solidFill>
                <a:schemeClr val="accent6"/>
              </a:solidFill>
              <a:latin typeface="+mn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noProof="0" dirty="0" smtClean="0">
                <a:solidFill>
                  <a:schemeClr val="accent6"/>
                </a:solidFill>
                <a:latin typeface="+mn-lt"/>
              </a:rPr>
              <a:t>Get EF From Temp</a:t>
            </a:r>
            <a:r>
              <a:rPr lang="en-US" sz="3200" kern="0" baseline="-25000" dirty="0" smtClean="0">
                <a:solidFill>
                  <a:schemeClr val="accent6"/>
                </a:solidFill>
                <a:latin typeface="+mn-lt"/>
              </a:rPr>
              <a:t>S</a:t>
            </a:r>
            <a:r>
              <a:rPr lang="en-US" sz="3200" kern="0" baseline="-25000" noProof="0" dirty="0" err="1" smtClean="0">
                <a:solidFill>
                  <a:schemeClr val="accent6"/>
                </a:solidFill>
                <a:latin typeface="+mn-lt"/>
              </a:rPr>
              <a:t>urface</a:t>
            </a:r>
            <a:r>
              <a:rPr lang="en-US" sz="3200" kern="0" noProof="0" dirty="0" smtClean="0">
                <a:solidFill>
                  <a:schemeClr val="accent6"/>
                </a:solidFill>
                <a:latin typeface="+mn-lt"/>
              </a:rPr>
              <a:t>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Coldest area has max EF.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Hottest area has min 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4800600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72421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4724400"/>
            <a:ext cx="883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surface weather station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get dependence of EF on Temperature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solidFill>
                  <a:schemeClr val="accent6"/>
                </a:solidFill>
                <a:latin typeface="+mn-lt"/>
              </a:rPr>
              <a:t>Weather station only applies to region surrounding it where atmosphere similar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Air Temp in Boundary Layer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9" name="Picture 3" descr="G:\Students\aevans26\Dissertation\HydrologyWorkshop\DeltaTe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779108" cy="48006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38600" y="1676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solidFill>
                  <a:schemeClr val="accent6"/>
                </a:solidFill>
                <a:latin typeface="+mn-lt"/>
              </a:rPr>
              <a:t>Air near surface will vary due to wetness of surface but air away from the surface can be similar since atmosphere has smoother variation than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7400" y="990600"/>
            <a:ext cx="5105400" cy="762000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6"/>
                </a:solidFill>
              </a:rPr>
              <a:t>Nigh Night</a:t>
            </a:r>
            <a:endParaRPr lang="en-US" sz="66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Documents and Settings\aevans26.FAU.003\Desktop\35797_476432504464_37191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60179"/>
            <a:ext cx="5791200" cy="4593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8392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Interdisciplinary Field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Let’s explore this </a:t>
            </a:r>
            <a:r>
              <a:rPr lang="en-US" dirty="0" err="1" smtClean="0">
                <a:solidFill>
                  <a:schemeClr val="accent6"/>
                </a:solidFill>
              </a:rPr>
              <a:t>ecohydrological</a:t>
            </a:r>
            <a:r>
              <a:rPr lang="en-US" dirty="0" smtClean="0">
                <a:solidFill>
                  <a:schemeClr val="accent6"/>
                </a:solidFill>
              </a:rPr>
              <a:t> question: How do plants take water from the soil and release it into the atmosphere??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Here is a list of some disciplines/fields required to answer this question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Boundary Layer Meteorology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solidFill>
                  <a:schemeClr val="accent6"/>
                </a:solidFill>
              </a:rPr>
              <a:t>Radiative</a:t>
            </a:r>
            <a:r>
              <a:rPr lang="en-US" sz="2400" dirty="0" smtClean="0">
                <a:solidFill>
                  <a:schemeClr val="accent6"/>
                </a:solidFill>
              </a:rPr>
              <a:t>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Plant Physiology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Vegetation Dynamics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Soil Hydrology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Soil Ecology</a:t>
            </a:r>
            <a:endParaRPr lang="en-US" sz="28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839200" cy="762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/>
                </a:solidFill>
              </a:rPr>
              <a:t>Evapotranspiration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/>
                </a:solidFill>
              </a:rPr>
              <a:t>Evapotranspiration</a:t>
            </a:r>
            <a:r>
              <a:rPr lang="en-US" dirty="0" smtClean="0">
                <a:solidFill>
                  <a:schemeClr val="accent6"/>
                </a:solidFill>
              </a:rPr>
              <a:t> is the process in which plants release water vapor to atmosphere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This is abbreviated as ET from now on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As climatologist we are interested in ET</a:t>
            </a:r>
          </a:p>
          <a:p>
            <a:pPr eaLnBrk="1" hangingPunct="1"/>
            <a:r>
              <a:rPr lang="en-US" dirty="0" err="1" smtClean="0">
                <a:solidFill>
                  <a:schemeClr val="accent6"/>
                </a:solidFill>
              </a:rPr>
              <a:t>Evap</a:t>
            </a:r>
            <a:r>
              <a:rPr lang="en-US" dirty="0" smtClean="0">
                <a:solidFill>
                  <a:schemeClr val="accent6"/>
                </a:solidFill>
              </a:rPr>
              <a:t>/ET is driven by difference between vapor over water/plant vs. vapor in Atmos. combined with swirling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Turbulent Flux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45720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chemeClr val="accent6"/>
                </a:solidFill>
              </a:rPr>
              <a:t>Wind moving horizontally over uneven surface creates swirling eddies: </a:t>
            </a:r>
            <a:r>
              <a:rPr lang="en-US" sz="3000" b="1" dirty="0" smtClean="0">
                <a:solidFill>
                  <a:schemeClr val="accent6"/>
                </a:solidFill>
              </a:rPr>
              <a:t>Turbulence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chemeClr val="accent6"/>
                </a:solidFill>
              </a:rPr>
              <a:t>Think of a paper bag flowing in the wind, it moves horizontally/vertically chaotically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chemeClr val="accent6"/>
                </a:solidFill>
              </a:rPr>
              <a:t>When eddy swirls up it moves moist surface air away from ground</a:t>
            </a:r>
          </a:p>
        </p:txBody>
      </p:sp>
      <p:pic>
        <p:nvPicPr>
          <p:cNvPr id="4" name="Picture 3" descr="EddyCovariance_diagram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962400"/>
            <a:ext cx="5715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ET is typically much less than Evaporation of open water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Vapor pressure over water is saturated value and over plant it is less, </a:t>
            </a:r>
            <a:r>
              <a:rPr lang="en-US" b="1" dirty="0" smtClean="0">
                <a:solidFill>
                  <a:schemeClr val="accent6"/>
                </a:solidFill>
              </a:rPr>
              <a:t>WHY?</a:t>
            </a:r>
          </a:p>
        </p:txBody>
      </p:sp>
      <p:pic>
        <p:nvPicPr>
          <p:cNvPr id="5" name="Picture 4" descr="ETv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124200"/>
            <a:ext cx="7266055" cy="3455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3820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chemeClr val="accent6"/>
                </a:solidFill>
              </a:rPr>
              <a:t>Leaves have little pores on them called stomata </a:t>
            </a:r>
            <a:r>
              <a:rPr lang="en-US" dirty="0" smtClean="0">
                <a:solidFill>
                  <a:schemeClr val="accent6"/>
                </a:solidFill>
              </a:rPr>
              <a:t>which let </a:t>
            </a:r>
            <a:r>
              <a:rPr lang="en-US" dirty="0" smtClean="0">
                <a:solidFill>
                  <a:schemeClr val="accent6"/>
                </a:solidFill>
              </a:rPr>
              <a:t>in CO</a:t>
            </a:r>
            <a:r>
              <a:rPr lang="en-US" baseline="-25000" dirty="0" smtClean="0">
                <a:solidFill>
                  <a:schemeClr val="accent6"/>
                </a:solidFill>
              </a:rPr>
              <a:t>2 </a:t>
            </a:r>
            <a:r>
              <a:rPr lang="en-US" dirty="0" smtClean="0">
                <a:solidFill>
                  <a:schemeClr val="accent6"/>
                </a:solidFill>
              </a:rPr>
              <a:t> for </a:t>
            </a:r>
            <a:r>
              <a:rPr lang="en-US" dirty="0" smtClean="0">
                <a:solidFill>
                  <a:schemeClr val="accent6"/>
                </a:solidFill>
              </a:rPr>
              <a:t>photosynthesis</a:t>
            </a:r>
            <a:endParaRPr lang="en-US" dirty="0" smtClean="0">
              <a:solidFill>
                <a:schemeClr val="accent6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chemeClr val="accent6"/>
                </a:solidFill>
              </a:rPr>
              <a:t>But when this happens water vapor escapes, the “cost of doing business”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chemeClr val="accent6"/>
                </a:solidFill>
              </a:rPr>
              <a:t>To save water plants close their stomata and ET=0. This happens at night (no sun!)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chemeClr val="accent6"/>
                </a:solidFill>
              </a:rPr>
              <a:t>Cactus do the opposite, they let in CO</a:t>
            </a:r>
            <a:r>
              <a:rPr lang="en-US" baseline="-25000" dirty="0" smtClean="0">
                <a:solidFill>
                  <a:schemeClr val="accent6"/>
                </a:solidFill>
              </a:rPr>
              <a:t>2 </a:t>
            </a:r>
            <a:r>
              <a:rPr lang="en-US" dirty="0" smtClean="0">
                <a:solidFill>
                  <a:schemeClr val="accent6"/>
                </a:solidFill>
              </a:rPr>
              <a:t> at night because RH is greater at night </a:t>
            </a:r>
          </a:p>
          <a:p>
            <a:pPr eaLnBrk="1" hangingPunct="1"/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209800" y="12192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Stomata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8" name="Picture 7" descr="stomata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158115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382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Stomata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 descr="TomatoSt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3810000" cy="3898900"/>
          </a:xfrm>
          <a:prstGeom prst="rect">
            <a:avLst/>
          </a:prstGeom>
        </p:spPr>
      </p:pic>
      <p:pic>
        <p:nvPicPr>
          <p:cNvPr id="9" name="Picture 8" descr="stomata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57400"/>
            <a:ext cx="414994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al wonders design template">
  <a:themeElements>
    <a:clrScheme name="Natural wonders design template 13">
      <a:dk1>
        <a:srgbClr val="003366"/>
      </a:dk1>
      <a:lt1>
        <a:srgbClr val="336699"/>
      </a:lt1>
      <a:dk2>
        <a:srgbClr val="000099"/>
      </a:dk2>
      <a:lt2>
        <a:srgbClr val="0066CC"/>
      </a:lt2>
      <a:accent1>
        <a:srgbClr val="CCECFF"/>
      </a:accent1>
      <a:accent2>
        <a:srgbClr val="009600"/>
      </a:accent2>
      <a:accent3>
        <a:srgbClr val="AAAACA"/>
      </a:accent3>
      <a:accent4>
        <a:srgbClr val="2A5682"/>
      </a:accent4>
      <a:accent5>
        <a:srgbClr val="E2F4FF"/>
      </a:accent5>
      <a:accent6>
        <a:srgbClr val="008700"/>
      </a:accent6>
      <a:hlink>
        <a:srgbClr val="8DD64A"/>
      </a:hlink>
      <a:folHlink>
        <a:srgbClr val="AC9C00"/>
      </a:folHlink>
    </a:clrScheme>
    <a:fontScheme name="Natural wonder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al wonde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CE852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F2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5">
        <a:dk1>
          <a:srgbClr val="5C1F00"/>
        </a:dk1>
        <a:lt1>
          <a:srgbClr val="663300"/>
        </a:lt1>
        <a:dk2>
          <a:srgbClr val="800000"/>
        </a:dk2>
        <a:lt2>
          <a:srgbClr val="993300"/>
        </a:lt2>
        <a:accent1>
          <a:srgbClr val="E15C2D"/>
        </a:accent1>
        <a:accent2>
          <a:srgbClr val="BE7960"/>
        </a:accent2>
        <a:accent3>
          <a:srgbClr val="C0AAAA"/>
        </a:accent3>
        <a:accent4>
          <a:srgbClr val="562A00"/>
        </a:accent4>
        <a:accent5>
          <a:srgbClr val="EEB5AD"/>
        </a:accent5>
        <a:accent6>
          <a:srgbClr val="AC6D56"/>
        </a:accent6>
        <a:hlink>
          <a:srgbClr val="FFFF99"/>
        </a:hlink>
        <a:folHlink>
          <a:srgbClr val="68500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 wonders design template 6">
        <a:dk1>
          <a:srgbClr val="2D2015"/>
        </a:dk1>
        <a:lt1>
          <a:srgbClr val="996633"/>
        </a:lt1>
        <a:dk2>
          <a:srgbClr val="523E26"/>
        </a:dk2>
        <a:lt2>
          <a:srgbClr val="B96B1D"/>
        </a:lt2>
        <a:accent1>
          <a:srgbClr val="C0B7B0"/>
        </a:accent1>
        <a:accent2>
          <a:srgbClr val="8F5F2F"/>
        </a:accent2>
        <a:accent3>
          <a:srgbClr val="B3AFAC"/>
        </a:accent3>
        <a:accent4>
          <a:srgbClr val="82562A"/>
        </a:accent4>
        <a:accent5>
          <a:srgbClr val="DCD8D4"/>
        </a:accent5>
        <a:accent6>
          <a:srgbClr val="81552A"/>
        </a:accent6>
        <a:hlink>
          <a:srgbClr val="FCD904"/>
        </a:hlink>
        <a:folHlink>
          <a:srgbClr val="5A6C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 wonders design templat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EF5C2"/>
        </a:accent1>
        <a:accent2>
          <a:srgbClr val="00CCFF"/>
        </a:accent2>
        <a:accent3>
          <a:srgbClr val="FFFFE9"/>
        </a:accent3>
        <a:accent4>
          <a:srgbClr val="000000"/>
        </a:accent4>
        <a:accent5>
          <a:srgbClr val="FEF9DD"/>
        </a:accent5>
        <a:accent6>
          <a:srgbClr val="00B9E7"/>
        </a:accent6>
        <a:hlink>
          <a:srgbClr val="CC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8">
        <a:dk1>
          <a:srgbClr val="4D4D4D"/>
        </a:dk1>
        <a:lt1>
          <a:srgbClr val="008080"/>
        </a:lt1>
        <a:dk2>
          <a:srgbClr val="FF9900"/>
        </a:dk2>
        <a:lt2>
          <a:srgbClr val="005A58"/>
        </a:lt2>
        <a:accent1>
          <a:srgbClr val="589F31"/>
        </a:accent1>
        <a:accent2>
          <a:srgbClr val="0066CC"/>
        </a:accent2>
        <a:accent3>
          <a:srgbClr val="AAC0C0"/>
        </a:accent3>
        <a:accent4>
          <a:srgbClr val="404040"/>
        </a:accent4>
        <a:accent5>
          <a:srgbClr val="B4CDAD"/>
        </a:accent5>
        <a:accent6>
          <a:srgbClr val="005CB9"/>
        </a:accent6>
        <a:hlink>
          <a:srgbClr val="99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9">
        <a:dk1>
          <a:srgbClr val="336699"/>
        </a:dk1>
        <a:lt1>
          <a:srgbClr val="800000"/>
        </a:lt1>
        <a:dk2>
          <a:srgbClr val="000000"/>
        </a:dk2>
        <a:lt2>
          <a:srgbClr val="0099CC"/>
        </a:lt2>
        <a:accent1>
          <a:srgbClr val="89C4FF"/>
        </a:accent1>
        <a:accent2>
          <a:srgbClr val="468A4B"/>
        </a:accent2>
        <a:accent3>
          <a:srgbClr val="AAAAAA"/>
        </a:accent3>
        <a:accent4>
          <a:srgbClr val="6C0000"/>
        </a:accent4>
        <a:accent5>
          <a:srgbClr val="C4DEFF"/>
        </a:accent5>
        <a:accent6>
          <a:srgbClr val="3F7D43"/>
        </a:accent6>
        <a:hlink>
          <a:srgbClr val="D3E2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 wonders design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5D9F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FE9FB"/>
        </a:accent5>
        <a:accent6>
          <a:srgbClr val="2D2D8A"/>
        </a:accent6>
        <a:hlink>
          <a:srgbClr val="0099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11">
        <a:dk1>
          <a:srgbClr val="333333"/>
        </a:dk1>
        <a:lt1>
          <a:srgbClr val="686B5D"/>
        </a:lt1>
        <a:dk2>
          <a:srgbClr val="66665A"/>
        </a:dk2>
        <a:lt2>
          <a:srgbClr val="777777"/>
        </a:lt2>
        <a:accent1>
          <a:srgbClr val="909082"/>
        </a:accent1>
        <a:accent2>
          <a:srgbClr val="33CC33"/>
        </a:accent2>
        <a:accent3>
          <a:srgbClr val="B9BAB6"/>
        </a:accent3>
        <a:accent4>
          <a:srgbClr val="2A2A2A"/>
        </a:accent4>
        <a:accent5>
          <a:srgbClr val="C6C6C1"/>
        </a:accent5>
        <a:accent6>
          <a:srgbClr val="2DB92D"/>
        </a:accent6>
        <a:hlink>
          <a:srgbClr val="FFE101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12">
        <a:dk1>
          <a:srgbClr val="003366"/>
        </a:dk1>
        <a:lt1>
          <a:srgbClr val="C0C0C0"/>
        </a:lt1>
        <a:dk2>
          <a:srgbClr val="CC3300"/>
        </a:dk2>
        <a:lt2>
          <a:srgbClr val="3E3E5C"/>
        </a:lt2>
        <a:accent1>
          <a:srgbClr val="419BE5"/>
        </a:accent1>
        <a:accent2>
          <a:srgbClr val="CC3300"/>
        </a:accent2>
        <a:accent3>
          <a:srgbClr val="DCDCDC"/>
        </a:accent3>
        <a:accent4>
          <a:srgbClr val="002A56"/>
        </a:accent4>
        <a:accent5>
          <a:srgbClr val="B0CBF0"/>
        </a:accent5>
        <a:accent6>
          <a:srgbClr val="B92D00"/>
        </a:accent6>
        <a:hlink>
          <a:srgbClr val="FFCC66"/>
        </a:hlink>
        <a:folHlink>
          <a:srgbClr val="CC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 wonders design template 13">
        <a:dk1>
          <a:srgbClr val="003366"/>
        </a:dk1>
        <a:lt1>
          <a:srgbClr val="336699"/>
        </a:lt1>
        <a:dk2>
          <a:srgbClr val="000099"/>
        </a:dk2>
        <a:lt2>
          <a:srgbClr val="0066CC"/>
        </a:lt2>
        <a:accent1>
          <a:srgbClr val="CCECFF"/>
        </a:accent1>
        <a:accent2>
          <a:srgbClr val="009600"/>
        </a:accent2>
        <a:accent3>
          <a:srgbClr val="AAAACA"/>
        </a:accent3>
        <a:accent4>
          <a:srgbClr val="2A5682"/>
        </a:accent4>
        <a:accent5>
          <a:srgbClr val="E2F4FF"/>
        </a:accent5>
        <a:accent6>
          <a:srgbClr val="008700"/>
        </a:accent6>
        <a:hlink>
          <a:srgbClr val="8DD64A"/>
        </a:hlink>
        <a:folHlink>
          <a:srgbClr val="AC9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1575</Words>
  <Application>Microsoft Office PowerPoint</Application>
  <PresentationFormat>On-screen Show (4:3)</PresentationFormat>
  <Paragraphs>190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Natural wonders design template</vt:lpstr>
      <vt:lpstr>ECOHYDROLOGY</vt:lpstr>
      <vt:lpstr>Ecohydrology</vt:lpstr>
      <vt:lpstr>Ecohydrology</vt:lpstr>
      <vt:lpstr>Interdisciplinary Field</vt:lpstr>
      <vt:lpstr>Evapotranspiration</vt:lpstr>
      <vt:lpstr>Turbulent Flux</vt:lpstr>
      <vt:lpstr>Slide 7</vt:lpstr>
      <vt:lpstr>Stomata</vt:lpstr>
      <vt:lpstr>Stomata</vt:lpstr>
      <vt:lpstr>Stomata/Soil Moisture</vt:lpstr>
      <vt:lpstr>Daily Avg. ET vs. Soil Moisture</vt:lpstr>
      <vt:lpstr>Stomatal Function</vt:lpstr>
      <vt:lpstr>Water Potential</vt:lpstr>
      <vt:lpstr>Water Movement</vt:lpstr>
      <vt:lpstr>Cohesion Theory</vt:lpstr>
      <vt:lpstr>Turgor Pressure</vt:lpstr>
      <vt:lpstr>Osmosis</vt:lpstr>
      <vt:lpstr>Osmosis and Turgor Pressure</vt:lpstr>
      <vt:lpstr>Slide 19</vt:lpstr>
      <vt:lpstr>ET &amp; Leaf Water</vt:lpstr>
      <vt:lpstr>Daily Variation</vt:lpstr>
      <vt:lpstr>More Water Use Components</vt:lpstr>
      <vt:lpstr>Drainage/Field Capacity</vt:lpstr>
      <vt:lpstr>Wilting Point</vt:lpstr>
      <vt:lpstr>Soil Texture Effects</vt:lpstr>
      <vt:lpstr>Water Stress vs. Rainfall</vt:lpstr>
      <vt:lpstr>Rooting Depth</vt:lpstr>
      <vt:lpstr>Savannas</vt:lpstr>
      <vt:lpstr>Savannas</vt:lpstr>
      <vt:lpstr>Water Stress vs. Tree Density</vt:lpstr>
      <vt:lpstr>Soil Ecology</vt:lpstr>
      <vt:lpstr>My Research</vt:lpstr>
      <vt:lpstr>Slide 33</vt:lpstr>
      <vt:lpstr>Surface Temp.</vt:lpstr>
      <vt:lpstr>Energy Balance</vt:lpstr>
      <vt:lpstr>Slide 36</vt:lpstr>
      <vt:lpstr>Air Temp in Boundary Layer</vt:lpstr>
      <vt:lpstr>Nigh Night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Forecasting</dc:title>
  <dc:creator>Michael Lott</dc:creator>
  <cp:lastModifiedBy>geo-admin</cp:lastModifiedBy>
  <cp:revision>235</cp:revision>
  <dcterms:created xsi:type="dcterms:W3CDTF">2001-11-27T00:04:18Z</dcterms:created>
  <dcterms:modified xsi:type="dcterms:W3CDTF">2014-06-12T00:06:16Z</dcterms:modified>
</cp:coreProperties>
</file>